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9"/>
    </p:embeddedFont>
    <p:embeddedFont>
      <p:font typeface="Montserrat" pitchFamily="2" charset="77"/>
      <p:regular r:id="rId20"/>
      <p:bold r:id="rId21"/>
      <p:italic r:id="rId22"/>
      <p:boldItalic r:id="rId23"/>
    </p:embeddedFont>
    <p:embeddedFont>
      <p:font typeface="Montserrat Medium" pitchFamily="2" charset="77"/>
      <p:regular r:id="rId24"/>
      <p:bold r:id="rId25"/>
      <p:italic r:id="rId26"/>
      <p:boldItalic r:id="rId27"/>
    </p:embeddedFont>
    <p:embeddedFont>
      <p:font typeface="Montserrat SemiBold" pitchFamily="2" charset="77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29"/>
    <p:restoredTop sz="86414"/>
  </p:normalViewPr>
  <p:slideViewPr>
    <p:cSldViewPr snapToGrid="0">
      <p:cViewPr>
        <p:scale>
          <a:sx n="136" d="100"/>
          <a:sy n="136" d="100"/>
        </p:scale>
        <p:origin x="2192" y="21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68" d="100"/>
          <a:sy n="168" d="100"/>
        </p:scale>
        <p:origin x="328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f5571e9ca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f5571e9ca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f5571e9ca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f5571e9ca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f5571e9ca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f5571e9ca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f5571e9ca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f5571e9ca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f5571e9ca1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f5571e9ca1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f5571e9ca1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f5571e9ca1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f5571e9ca1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f5571e9ca1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f5571e9ca1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f5571e9ca1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f5571e9ca1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f5571e9ca1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f5571e9ca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f5571e9ca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f5571e9ca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f5571e9ca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f5571e9ca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f5571e9ca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f5571e9ca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f5571e9ca1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f5571e9ca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f5571e9ca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f5571e9ca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f5571e9ca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ieeexplore.ieee.org/document/9733979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ieeexplore.ieee.org/document/10377703" TargetMode="Externa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arxiv.org/abs/1807.06521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arxiv.org/abs/1711.07971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arxiv.org/abs/1806.11430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2353500" y="353250"/>
            <a:ext cx="4437000" cy="443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574050" y="2055600"/>
            <a:ext cx="7995900" cy="10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Predizione della Profondità con Deep Learning da Immagini di Telecamera Monoculare</a:t>
            </a:r>
            <a:endParaRPr sz="25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530200" y="353250"/>
            <a:ext cx="4083600" cy="8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Università degli Studi di Padova</a:t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Dipartimento di Matematica ''Tullio Levi-Civita''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Corso di Laurea in Informatica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693450" y="3466250"/>
            <a:ext cx="1757100" cy="3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Esame di laurea</a:t>
            </a:r>
            <a:endParaRPr i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0" y="4613475"/>
            <a:ext cx="15321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Laureando</a:t>
            </a:r>
            <a:endParaRPr sz="1200" i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Riccardo Toniolo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7127631" y="4790250"/>
            <a:ext cx="2016369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 Settembre 2024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>
            <a:spLocks noGrp="1"/>
          </p:cNvSpPr>
          <p:nvPr>
            <p:ph type="sldNum" idx="12"/>
          </p:nvPr>
        </p:nvSpPr>
        <p:spPr>
          <a:xfrm>
            <a:off x="2836800" y="4749900"/>
            <a:ext cx="6307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Riccardo Toniolo,</a:t>
            </a:r>
            <a:r>
              <a:rPr lang="it" i="1" dirty="0"/>
              <a:t> Deep Learning Techniques for MDE</a:t>
            </a:r>
            <a:r>
              <a:rPr lang="it" dirty="0"/>
              <a:t>, 10 di 16</a:t>
            </a:r>
            <a:endParaRPr dirty="0"/>
          </a:p>
        </p:txBody>
      </p:sp>
      <p:sp>
        <p:nvSpPr>
          <p:cNvPr id="159" name="Google Shape;159;p22"/>
          <p:cNvSpPr txBox="1"/>
          <p:nvPr/>
        </p:nvSpPr>
        <p:spPr>
          <a:xfrm>
            <a:off x="5144400" y="61050"/>
            <a:ext cx="399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PyDNet e migrazione</a:t>
            </a:r>
            <a:endParaRPr sz="1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0" y="0"/>
            <a:ext cx="62136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Sperimentazione sugli iperparametri</a:t>
            </a:r>
            <a:endParaRPr sz="2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Google Shape;204;p25">
            <a:extLst>
              <a:ext uri="{FF2B5EF4-FFF2-40B4-BE49-F238E27FC236}">
                <a16:creationId xmlns:a16="http://schemas.microsoft.com/office/drawing/2014/main" id="{2481B732-8F7B-D466-8AB0-98D580B4AFB0}"/>
              </a:ext>
            </a:extLst>
          </p:cNvPr>
          <p:cNvSpPr txBox="1"/>
          <p:nvPr/>
        </p:nvSpPr>
        <p:spPr>
          <a:xfrm>
            <a:off x="1688763" y="1731499"/>
            <a:ext cx="5766474" cy="166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9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Esperimenti provati:</a:t>
            </a:r>
            <a:endParaRPr sz="1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-IT" sz="16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Dataset</a:t>
            </a:r>
            <a:r>
              <a:rPr lang="it-IT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 bianco e nero ❌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-IT" sz="16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Dataset</a:t>
            </a:r>
            <a:r>
              <a:rPr lang="it-IT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 formato HSV ❌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-IT" sz="16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augmentation</a:t>
            </a:r>
            <a:r>
              <a:rPr lang="it-IT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ribaltamento verticale ❌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-IT" sz="16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augmentation </a:t>
            </a:r>
            <a:r>
              <a:rPr lang="it-IT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solo ribaltamento verticale ❌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-IT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Aumentare risoluzione immagini in input ✅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8FB20C2-3A95-67A5-696C-53C0BD5FDF6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764918">
            <a:off x="-357449" y="4166088"/>
            <a:ext cx="5401954" cy="225531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>
            <a:spLocks noGrp="1"/>
          </p:cNvSpPr>
          <p:nvPr>
            <p:ph type="sldNum" idx="12"/>
          </p:nvPr>
        </p:nvSpPr>
        <p:spPr>
          <a:xfrm>
            <a:off x="2552400" y="4749900"/>
            <a:ext cx="6591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Riccardo Toniolo, </a:t>
            </a:r>
            <a:r>
              <a:rPr lang="it" i="1" dirty="0"/>
              <a:t>Deep Learning Techniques for MDE</a:t>
            </a:r>
            <a:r>
              <a:rPr lang="it" dirty="0"/>
              <a:t>, 11 di 16</a:t>
            </a:r>
            <a:endParaRPr dirty="0"/>
          </a:p>
        </p:txBody>
      </p:sp>
      <p:sp>
        <p:nvSpPr>
          <p:cNvPr id="176" name="Google Shape;176;p23"/>
          <p:cNvSpPr txBox="1"/>
          <p:nvPr/>
        </p:nvSpPr>
        <p:spPr>
          <a:xfrm>
            <a:off x="5144400" y="61050"/>
            <a:ext cx="399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PyDNet e migrazione</a:t>
            </a:r>
            <a:endParaRPr sz="1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23"/>
          <p:cNvSpPr txBox="1"/>
          <p:nvPr/>
        </p:nvSpPr>
        <p:spPr>
          <a:xfrm>
            <a:off x="0" y="0"/>
            <a:ext cx="62136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PyDNet V2</a:t>
            </a:r>
            <a:endParaRPr sz="24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23"/>
          <p:cNvSpPr txBox="1">
            <a:spLocks noGrp="1"/>
          </p:cNvSpPr>
          <p:nvPr>
            <p:ph type="sldNum" idx="12"/>
          </p:nvPr>
        </p:nvSpPr>
        <p:spPr>
          <a:xfrm>
            <a:off x="0" y="4749899"/>
            <a:ext cx="527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solidFill>
                  <a:schemeClr val="dk1"/>
                </a:solidFill>
              </a:rPr>
              <a:t>PD = PyDNet in PyTorch, Tutti gli esperimenti fatti su KITTI con 50 epoche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5" name="Immagine 4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6CCB5485-2168-819B-F3D6-FD4B622D4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04" y="1791821"/>
            <a:ext cx="8939193" cy="155985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39CA6CD-5924-14D3-7B0F-D69DB8291AC8}"/>
              </a:ext>
            </a:extLst>
          </p:cNvPr>
          <p:cNvSpPr txBox="1"/>
          <p:nvPr/>
        </p:nvSpPr>
        <p:spPr>
          <a:xfrm>
            <a:off x="4205514" y="3876837"/>
            <a:ext cx="7329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>
                <a:latin typeface="Montserrat" pitchFamily="2" charset="77"/>
                <a:hlinkClick r:id="rId4"/>
              </a:rPr>
              <a:t>paper</a:t>
            </a:r>
            <a:endParaRPr lang="it-IT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4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8383139">
            <a:off x="5923952" y="3497450"/>
            <a:ext cx="4251100" cy="289852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4"/>
          <p:cNvSpPr txBox="1">
            <a:spLocks noGrp="1"/>
          </p:cNvSpPr>
          <p:nvPr>
            <p:ph type="sldNum" idx="12"/>
          </p:nvPr>
        </p:nvSpPr>
        <p:spPr>
          <a:xfrm>
            <a:off x="2206800" y="4749900"/>
            <a:ext cx="6937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Riccardo Toniolo, </a:t>
            </a:r>
            <a:r>
              <a:rPr lang="it" i="1" dirty="0"/>
              <a:t>Deep Learning Techniques for MDE</a:t>
            </a:r>
            <a:r>
              <a:rPr lang="it" dirty="0"/>
              <a:t>, 12 di 16</a:t>
            </a:r>
            <a:endParaRPr dirty="0"/>
          </a:p>
        </p:txBody>
      </p:sp>
      <p:sp>
        <p:nvSpPr>
          <p:cNvPr id="190" name="Google Shape;190;p24"/>
          <p:cNvSpPr txBox="1"/>
          <p:nvPr/>
        </p:nvSpPr>
        <p:spPr>
          <a:xfrm>
            <a:off x="5144400" y="61050"/>
            <a:ext cx="399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XiNet e l’</a:t>
            </a:r>
            <a:r>
              <a:rPr lang="it" sz="1800" b="1" i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attention</a:t>
            </a:r>
            <a:endParaRPr sz="1800" b="1" i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24"/>
          <p:cNvSpPr txBox="1"/>
          <p:nvPr/>
        </p:nvSpPr>
        <p:spPr>
          <a:xfrm>
            <a:off x="0" y="0"/>
            <a:ext cx="62136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XiNet</a:t>
            </a:r>
            <a:endParaRPr sz="24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2" name="Google Shape;19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24919"/>
            <a:ext cx="3999601" cy="189366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4"/>
          <p:cNvSpPr txBox="1"/>
          <p:nvPr/>
        </p:nvSpPr>
        <p:spPr>
          <a:xfrm>
            <a:off x="3999601" y="1930582"/>
            <a:ext cx="4741820" cy="1270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it" sz="19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XiConv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Riduce l’impatto energetico rispetto alle convoluzioni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Ottimi </a:t>
            </a: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benchmark</a:t>
            </a: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di valutazione</a:t>
            </a:r>
            <a:endParaRPr lang="it" sz="12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Progettato per l’uso in sistemi </a:t>
            </a: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embedded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-IT" sz="1200" dirty="0">
                <a:latin typeface="Montserrat" pitchFamily="2" charset="77"/>
                <a:hlinkClick r:id="rId5"/>
              </a:rPr>
              <a:t>paper</a:t>
            </a:r>
            <a:endParaRPr lang="it-IT"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5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8383139">
            <a:off x="5923952" y="3497450"/>
            <a:ext cx="4251100" cy="2898524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5"/>
          <p:cNvSpPr txBox="1">
            <a:spLocks noGrp="1"/>
          </p:cNvSpPr>
          <p:nvPr>
            <p:ph type="sldNum" idx="12"/>
          </p:nvPr>
        </p:nvSpPr>
        <p:spPr>
          <a:xfrm>
            <a:off x="0" y="474990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Riccardo Toniolo,</a:t>
            </a:r>
            <a:r>
              <a:rPr lang="it" i="1" dirty="0"/>
              <a:t> Deep Learning Techniques for MDE</a:t>
            </a:r>
            <a:r>
              <a:rPr lang="it" dirty="0"/>
              <a:t>, 13 di 16</a:t>
            </a:r>
            <a:endParaRPr dirty="0"/>
          </a:p>
        </p:txBody>
      </p:sp>
      <p:sp>
        <p:nvSpPr>
          <p:cNvPr id="200" name="Google Shape;200;p25"/>
          <p:cNvSpPr txBox="1"/>
          <p:nvPr/>
        </p:nvSpPr>
        <p:spPr>
          <a:xfrm>
            <a:off x="0" y="0"/>
            <a:ext cx="62136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Meccanismi di attenzione</a:t>
            </a:r>
            <a:endParaRPr sz="24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p25"/>
          <p:cNvSpPr txBox="1"/>
          <p:nvPr/>
        </p:nvSpPr>
        <p:spPr>
          <a:xfrm>
            <a:off x="5144400" y="61050"/>
            <a:ext cx="399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XiNet e l’</a:t>
            </a:r>
            <a:r>
              <a:rPr lang="it" sz="1800" b="1" i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attention</a:t>
            </a:r>
            <a:endParaRPr sz="1800" b="1" i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2" name="Google Shape;20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144" y="632625"/>
            <a:ext cx="1972131" cy="193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150" y="2563875"/>
            <a:ext cx="1972125" cy="194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5"/>
          <p:cNvSpPr txBox="1"/>
          <p:nvPr/>
        </p:nvSpPr>
        <p:spPr>
          <a:xfrm>
            <a:off x="3459120" y="1341422"/>
            <a:ext cx="5310300" cy="2444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Self attention</a:t>
            </a:r>
            <a:endParaRPr sz="1900" b="1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Complessità quadratica nella dimensione dell’input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Pesa ogni “</a:t>
            </a: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pixel”</a:t>
            </a: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usando le correlazioni con tutti gli altri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Molto costoso ma molto efficace</a:t>
            </a:r>
          </a:p>
          <a:p>
            <a:pPr marL="457200" indent="-304800"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-IT" sz="1200" dirty="0">
                <a:latin typeface="Montserrat" pitchFamily="2" charset="77"/>
                <a:hlinkClick r:id="rId6"/>
              </a:rPr>
              <a:t>paper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Convolutional Block Attention Module</a:t>
            </a:r>
            <a:endParaRPr sz="1900" b="1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Complessità lineare nella dimensione dell’input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Sfrutta convoluzioni e pooling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Meno costoso ma discretamente efficace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-IT" sz="1200" dirty="0">
                <a:latin typeface="Montserrat" pitchFamily="2" charset="77"/>
                <a:hlinkClick r:id="rId7"/>
              </a:rPr>
              <a:t>paper</a:t>
            </a:r>
            <a:endParaRPr lang="it-IT"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>
            <a:spLocks noGrp="1"/>
          </p:cNvSpPr>
          <p:nvPr>
            <p:ph type="sldNum" idx="12"/>
          </p:nvPr>
        </p:nvSpPr>
        <p:spPr>
          <a:xfrm>
            <a:off x="5365630" y="4749900"/>
            <a:ext cx="377837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Riccardo Toniolo, </a:t>
            </a:r>
            <a:r>
              <a:rPr lang="it" i="1" dirty="0"/>
              <a:t>Deep Learning Techniques for MDE</a:t>
            </a:r>
            <a:r>
              <a:rPr lang="it" dirty="0"/>
              <a:t>, 14 di 16</a:t>
            </a:r>
            <a:endParaRPr dirty="0"/>
          </a:p>
        </p:txBody>
      </p:sp>
      <p:sp>
        <p:nvSpPr>
          <p:cNvPr id="210" name="Google Shape;210;p26"/>
          <p:cNvSpPr txBox="1"/>
          <p:nvPr/>
        </p:nvSpPr>
        <p:spPr>
          <a:xfrm>
            <a:off x="0" y="0"/>
            <a:ext cx="62136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Modelli implementati a confronto</a:t>
            </a:r>
            <a:endParaRPr sz="24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26"/>
          <p:cNvSpPr txBox="1"/>
          <p:nvPr/>
        </p:nvSpPr>
        <p:spPr>
          <a:xfrm>
            <a:off x="5144400" y="61050"/>
            <a:ext cx="399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Ricerca e sviluppo</a:t>
            </a:r>
            <a:endParaRPr sz="1800" b="1" i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Google Shape;216;p26">
            <a:extLst>
              <a:ext uri="{FF2B5EF4-FFF2-40B4-BE49-F238E27FC236}">
                <a16:creationId xmlns:a16="http://schemas.microsoft.com/office/drawing/2014/main" id="{A2A6B4DE-D3F4-A03F-4B3F-CE06E42D74E9}"/>
              </a:ext>
            </a:extLst>
          </p:cNvPr>
          <p:cNvSpPr txBox="1"/>
          <p:nvPr/>
        </p:nvSpPr>
        <p:spPr>
          <a:xfrm>
            <a:off x="1262575" y="3241747"/>
            <a:ext cx="411300" cy="431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dirty="0">
                <a:solidFill>
                  <a:schemeClr val="dk2"/>
                </a:solidFill>
              </a:rPr>
              <a:t>🟢</a:t>
            </a:r>
            <a:endParaRPr sz="1600" dirty="0">
              <a:solidFill>
                <a:schemeClr val="dk2"/>
              </a:solidFill>
            </a:endParaRPr>
          </a:p>
        </p:txBody>
      </p:sp>
      <p:sp>
        <p:nvSpPr>
          <p:cNvPr id="5" name="Google Shape;217;p26">
            <a:extLst>
              <a:ext uri="{FF2B5EF4-FFF2-40B4-BE49-F238E27FC236}">
                <a16:creationId xmlns:a16="http://schemas.microsoft.com/office/drawing/2014/main" id="{C3BBCA21-8704-EFDB-CF01-64C5750325B0}"/>
              </a:ext>
            </a:extLst>
          </p:cNvPr>
          <p:cNvSpPr txBox="1"/>
          <p:nvPr/>
        </p:nvSpPr>
        <p:spPr>
          <a:xfrm>
            <a:off x="1267572" y="3256599"/>
            <a:ext cx="411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0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216;p26">
            <a:extLst>
              <a:ext uri="{FF2B5EF4-FFF2-40B4-BE49-F238E27FC236}">
                <a16:creationId xmlns:a16="http://schemas.microsoft.com/office/drawing/2014/main" id="{5CBD0406-B490-74A6-977F-F8FE3B680BC7}"/>
              </a:ext>
            </a:extLst>
          </p:cNvPr>
          <p:cNvSpPr txBox="1"/>
          <p:nvPr/>
        </p:nvSpPr>
        <p:spPr>
          <a:xfrm>
            <a:off x="1262575" y="3937589"/>
            <a:ext cx="411300" cy="431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dirty="0">
                <a:solidFill>
                  <a:schemeClr val="dk2"/>
                </a:solidFill>
              </a:rPr>
              <a:t>🟢</a:t>
            </a:r>
            <a:endParaRPr sz="1600" dirty="0">
              <a:solidFill>
                <a:schemeClr val="dk2"/>
              </a:solidFill>
            </a:endParaRPr>
          </a:p>
        </p:txBody>
      </p:sp>
      <p:sp>
        <p:nvSpPr>
          <p:cNvPr id="7" name="Google Shape;217;p26">
            <a:extLst>
              <a:ext uri="{FF2B5EF4-FFF2-40B4-BE49-F238E27FC236}">
                <a16:creationId xmlns:a16="http://schemas.microsoft.com/office/drawing/2014/main" id="{65BDEC2E-BE66-19E1-B10C-2E084CAAE458}"/>
              </a:ext>
            </a:extLst>
          </p:cNvPr>
          <p:cNvSpPr txBox="1"/>
          <p:nvPr/>
        </p:nvSpPr>
        <p:spPr>
          <a:xfrm>
            <a:off x="1267572" y="3948496"/>
            <a:ext cx="411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0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" name="Immagine 8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0C8ECC8D-4A61-8357-1DCE-EB51BE3E7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354" y="605075"/>
            <a:ext cx="5787292" cy="4083775"/>
          </a:xfrm>
          <a:prstGeom prst="rect">
            <a:avLst/>
          </a:prstGeom>
        </p:spPr>
      </p:pic>
      <p:sp>
        <p:nvSpPr>
          <p:cNvPr id="8" name="Google Shape;179;p23">
            <a:extLst>
              <a:ext uri="{FF2B5EF4-FFF2-40B4-BE49-F238E27FC236}">
                <a16:creationId xmlns:a16="http://schemas.microsoft.com/office/drawing/2014/main" id="{8C95A8E6-1958-A9AC-6762-ABBEBB9A9413}"/>
              </a:ext>
            </a:extLst>
          </p:cNvPr>
          <p:cNvSpPr txBox="1">
            <a:spLocks/>
          </p:cNvSpPr>
          <p:nvPr/>
        </p:nvSpPr>
        <p:spPr>
          <a:xfrm>
            <a:off x="0" y="4756792"/>
            <a:ext cx="5271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dirty="0">
                <a:solidFill>
                  <a:schemeClr val="dk1"/>
                </a:solidFill>
              </a:rPr>
              <a:t>PD = PyDNet in PyTorch, Tutti gli esperimenti fatti su KITTI con 50 epoche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/>
          <p:nvPr/>
        </p:nvSpPr>
        <p:spPr>
          <a:xfrm>
            <a:off x="0" y="0"/>
            <a:ext cx="62136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Confronti qualitativi</a:t>
            </a:r>
            <a:endParaRPr sz="2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p27"/>
          <p:cNvSpPr txBox="1"/>
          <p:nvPr/>
        </p:nvSpPr>
        <p:spPr>
          <a:xfrm>
            <a:off x="5144400" y="61050"/>
            <a:ext cx="399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Ricerca e sviluppo</a:t>
            </a:r>
            <a:endParaRPr sz="1800" b="1" i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7"/>
          <p:cNvSpPr txBox="1">
            <a:spLocks noGrp="1"/>
          </p:cNvSpPr>
          <p:nvPr>
            <p:ph type="sldNum" idx="12"/>
          </p:nvPr>
        </p:nvSpPr>
        <p:spPr>
          <a:xfrm>
            <a:off x="0" y="474990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Riccardo Toniolo, </a:t>
            </a:r>
            <a:r>
              <a:rPr lang="it" i="1"/>
              <a:t>Deep Learning Techniques for MDE</a:t>
            </a:r>
            <a:r>
              <a:rPr lang="it"/>
              <a:t>, 15 di 16</a:t>
            </a:r>
            <a:endParaRPr/>
          </a:p>
        </p:txBody>
      </p:sp>
      <p:pic>
        <p:nvPicPr>
          <p:cNvPr id="228" name="Google Shape;228;p27"/>
          <p:cNvPicPr preferRelativeResize="0"/>
          <p:nvPr/>
        </p:nvPicPr>
        <p:blipFill>
          <a:blip r:embed="rId3">
            <a:alphaModFix/>
          </a:blip>
          <a:srcRect l="14378"/>
          <a:stretch/>
        </p:blipFill>
        <p:spPr>
          <a:xfrm>
            <a:off x="1454357" y="666124"/>
            <a:ext cx="2713949" cy="406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7"/>
          <p:cNvPicPr preferRelativeResize="0"/>
          <p:nvPr/>
        </p:nvPicPr>
        <p:blipFill>
          <a:blip r:embed="rId4">
            <a:alphaModFix/>
          </a:blip>
          <a:srcRect l="14378"/>
          <a:stretch/>
        </p:blipFill>
        <p:spPr>
          <a:xfrm>
            <a:off x="5710371" y="685793"/>
            <a:ext cx="2713949" cy="406410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08A3530-A4B7-CF70-E0A5-45DB37D28070}"/>
              </a:ext>
            </a:extLst>
          </p:cNvPr>
          <p:cNvSpPr txBox="1"/>
          <p:nvPr/>
        </p:nvSpPr>
        <p:spPr>
          <a:xfrm>
            <a:off x="556354" y="974851"/>
            <a:ext cx="8980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900" dirty="0">
                <a:latin typeface="Montserrat" pitchFamily="2" charset="77"/>
              </a:rPr>
              <a:t>Input image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48F04C5-96BC-99E4-F143-91D185EE7D8C}"/>
              </a:ext>
            </a:extLst>
          </p:cNvPr>
          <p:cNvSpPr txBox="1"/>
          <p:nvPr/>
        </p:nvSpPr>
        <p:spPr>
          <a:xfrm>
            <a:off x="556354" y="1791815"/>
            <a:ext cx="8819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900" dirty="0">
                <a:latin typeface="Montserrat" pitchFamily="2" charset="77"/>
              </a:rPr>
              <a:t>PyDNet V1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75C2C66-A4B0-2851-26CE-302E0326E4D7}"/>
              </a:ext>
            </a:extLst>
          </p:cNvPr>
          <p:cNvSpPr txBox="1"/>
          <p:nvPr/>
        </p:nvSpPr>
        <p:spPr>
          <a:xfrm>
            <a:off x="556354" y="2608779"/>
            <a:ext cx="8819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900" dirty="0">
                <a:latin typeface="Montserrat" pitchFamily="2" charset="77"/>
              </a:rPr>
              <a:t>PyDNet V2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4974ABF1-A317-F069-145F-0A879CA00ED5}"/>
                  </a:ext>
                </a:extLst>
              </p:cNvPr>
              <p:cNvSpPr txBox="1"/>
              <p:nvPr/>
            </p:nvSpPr>
            <p:spPr>
              <a:xfrm>
                <a:off x="556354" y="3409485"/>
                <a:ext cx="88197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it-IT" sz="900" dirty="0">
                    <a:latin typeface="Montserrat" pitchFamily="2" charset="77"/>
                  </a:rPr>
                  <a:t>PyXiNet </a:t>
                </a:r>
                <a14:m>
                  <m:oMath xmlns:m="http://schemas.openxmlformats.org/officeDocument/2006/math">
                    <m:r>
                      <a:rPr lang="it-IT" sz="9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𝕄</m:t>
                    </m:r>
                  </m:oMath>
                </a14:m>
                <a:r>
                  <a:rPr lang="it-IT" sz="900" dirty="0">
                    <a:latin typeface="Montserrat" pitchFamily="2" charset="77"/>
                  </a:rPr>
                  <a:t> II</a:t>
                </a:r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4974ABF1-A317-F069-145F-0A879CA00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54" y="3409485"/>
                <a:ext cx="881973" cy="230832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0832D410-BDF5-7FB2-4918-00CBC0DBFB06}"/>
                  </a:ext>
                </a:extLst>
              </p:cNvPr>
              <p:cNvSpPr txBox="1"/>
              <p:nvPr/>
            </p:nvSpPr>
            <p:spPr>
              <a:xfrm>
                <a:off x="272367" y="4210191"/>
                <a:ext cx="118199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it-IT" sz="900" dirty="0">
                    <a:latin typeface="Montserrat" pitchFamily="2" charset="77"/>
                  </a:rPr>
                  <a:t>PyXiNet </a:t>
                </a:r>
                <a14:m>
                  <m:oMath xmlns:m="http://schemas.openxmlformats.org/officeDocument/2006/math">
                    <m:r>
                      <a:rPr lang="it-IT" sz="9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it-IT" sz="900" dirty="0">
                    <a:latin typeface="Montserrat" pitchFamily="2" charset="77"/>
                  </a:rPr>
                  <a:t>CBAM I</a:t>
                </a:r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0832D410-BDF5-7FB2-4918-00CBC0DBF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367" y="4210191"/>
                <a:ext cx="1181990" cy="230832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99BA45F-68B0-C6D3-11F5-BB2E41D10139}"/>
              </a:ext>
            </a:extLst>
          </p:cNvPr>
          <p:cNvSpPr txBox="1"/>
          <p:nvPr/>
        </p:nvSpPr>
        <p:spPr>
          <a:xfrm>
            <a:off x="4812368" y="974851"/>
            <a:ext cx="8980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900" dirty="0">
                <a:latin typeface="Montserrat" pitchFamily="2" charset="77"/>
              </a:rPr>
              <a:t>Input image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1E945CB-F9D8-6434-294E-802F28FD4826}"/>
              </a:ext>
            </a:extLst>
          </p:cNvPr>
          <p:cNvSpPr txBox="1"/>
          <p:nvPr/>
        </p:nvSpPr>
        <p:spPr>
          <a:xfrm>
            <a:off x="4812368" y="1791815"/>
            <a:ext cx="8819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900" dirty="0">
                <a:latin typeface="Montserrat" pitchFamily="2" charset="77"/>
              </a:rPr>
              <a:t>PyDNet V1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116EB41-01F7-407A-D22B-E45B8B999BC8}"/>
              </a:ext>
            </a:extLst>
          </p:cNvPr>
          <p:cNvSpPr txBox="1"/>
          <p:nvPr/>
        </p:nvSpPr>
        <p:spPr>
          <a:xfrm>
            <a:off x="4812368" y="2608779"/>
            <a:ext cx="8819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900" dirty="0">
                <a:latin typeface="Montserrat" pitchFamily="2" charset="77"/>
              </a:rPr>
              <a:t>PyDNet V2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27F20DDE-343D-B65F-FF13-D57201C7AFA9}"/>
                  </a:ext>
                </a:extLst>
              </p:cNvPr>
              <p:cNvSpPr txBox="1"/>
              <p:nvPr/>
            </p:nvSpPr>
            <p:spPr>
              <a:xfrm>
                <a:off x="4812368" y="3409485"/>
                <a:ext cx="88197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it-IT" sz="900" dirty="0">
                    <a:latin typeface="Montserrat" pitchFamily="2" charset="77"/>
                  </a:rPr>
                  <a:t>PyXiNet </a:t>
                </a:r>
                <a14:m>
                  <m:oMath xmlns:m="http://schemas.openxmlformats.org/officeDocument/2006/math">
                    <m:r>
                      <a:rPr lang="it-IT" sz="9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𝕄</m:t>
                    </m:r>
                  </m:oMath>
                </a14:m>
                <a:r>
                  <a:rPr lang="it-IT" sz="900" dirty="0">
                    <a:latin typeface="Montserrat" pitchFamily="2" charset="77"/>
                  </a:rPr>
                  <a:t> II</a:t>
                </a:r>
              </a:p>
            </p:txBody>
          </p:sp>
        </mc:Choice>
        <mc:Fallback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27F20DDE-343D-B65F-FF13-D57201C7A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2368" y="3409485"/>
                <a:ext cx="881973" cy="230832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EEA8650E-448D-79C1-A131-D99384A7051B}"/>
                  </a:ext>
                </a:extLst>
              </p:cNvPr>
              <p:cNvSpPr txBox="1"/>
              <p:nvPr/>
            </p:nvSpPr>
            <p:spPr>
              <a:xfrm>
                <a:off x="4528381" y="4210191"/>
                <a:ext cx="118199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it-IT" sz="900" dirty="0">
                    <a:latin typeface="Montserrat" pitchFamily="2" charset="77"/>
                  </a:rPr>
                  <a:t>PyXiNet </a:t>
                </a:r>
                <a14:m>
                  <m:oMath xmlns:m="http://schemas.openxmlformats.org/officeDocument/2006/math">
                    <m:r>
                      <a:rPr lang="it-IT" sz="9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it-IT" sz="900" dirty="0">
                    <a:latin typeface="Montserrat" pitchFamily="2" charset="77"/>
                  </a:rPr>
                  <a:t>CBAM I</a:t>
                </a:r>
              </a:p>
            </p:txBody>
          </p:sp>
        </mc:Choice>
        <mc:Fallback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EEA8650E-448D-79C1-A131-D99384A70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381" y="4210191"/>
                <a:ext cx="1181990" cy="230832"/>
              </a:xfrm>
              <a:prstGeom prst="rect">
                <a:avLst/>
              </a:prstGeom>
              <a:blipFill>
                <a:blip r:embed="rId8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/>
          <p:nvPr/>
        </p:nvSpPr>
        <p:spPr>
          <a:xfrm>
            <a:off x="-7469" y="305175"/>
            <a:ext cx="91440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Report quantitativo</a:t>
            </a:r>
            <a:endParaRPr sz="40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28"/>
          <p:cNvSpPr txBox="1"/>
          <p:nvPr/>
        </p:nvSpPr>
        <p:spPr>
          <a:xfrm>
            <a:off x="467911" y="1390813"/>
            <a:ext cx="3607472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320 ore di lavoro</a:t>
            </a:r>
            <a:endParaRPr sz="1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80 ore di studio (</a:t>
            </a: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framework</a:t>
            </a: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paper</a:t>
            </a: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80 ore migrazione PyDNet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40 ore di sperimentazione con PyDNet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120 ore di </a:t>
            </a: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&amp;</a:t>
            </a: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 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28"/>
          <p:cNvSpPr txBox="1">
            <a:spLocks noGrp="1"/>
          </p:cNvSpPr>
          <p:nvPr>
            <p:ph type="sldNum" idx="12"/>
          </p:nvPr>
        </p:nvSpPr>
        <p:spPr>
          <a:xfrm>
            <a:off x="0" y="474990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Riccardo Toniolo, </a:t>
            </a:r>
            <a:r>
              <a:rPr lang="it" i="1" dirty="0"/>
              <a:t>Deep Learning Techniques for MDE</a:t>
            </a:r>
            <a:r>
              <a:rPr lang="it" dirty="0"/>
              <a:t>, 16 di 16</a:t>
            </a:r>
            <a:endParaRPr dirty="0"/>
          </a:p>
        </p:txBody>
      </p:sp>
      <p:sp>
        <p:nvSpPr>
          <p:cNvPr id="237" name="Google Shape;237;p28"/>
          <p:cNvSpPr txBox="1"/>
          <p:nvPr/>
        </p:nvSpPr>
        <p:spPr>
          <a:xfrm>
            <a:off x="4543294" y="1390813"/>
            <a:ext cx="4132794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15 modelli implementati</a:t>
            </a:r>
            <a:endParaRPr sz="1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PyDNet V1 &amp; V2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13 modelli sperimentali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28"/>
          <p:cNvSpPr txBox="1"/>
          <p:nvPr/>
        </p:nvSpPr>
        <p:spPr>
          <a:xfrm>
            <a:off x="467911" y="2776380"/>
            <a:ext cx="3607472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3906 </a:t>
            </a:r>
            <a:r>
              <a:rPr lang="it" sz="1900" b="1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LOC</a:t>
            </a:r>
            <a:endParaRPr sz="1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1904 (48%) in migrazione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2002 (52%) in </a:t>
            </a: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&amp;</a:t>
            </a: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 </a:t>
            </a:r>
            <a:endParaRPr sz="8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28"/>
          <p:cNvSpPr txBox="1"/>
          <p:nvPr/>
        </p:nvSpPr>
        <p:spPr>
          <a:xfrm>
            <a:off x="4543294" y="2776380"/>
            <a:ext cx="4132795" cy="1215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PyXiNet 𝛽CBAM I vs. PyDNet V1</a:t>
            </a:r>
            <a:endParaRPr sz="1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Miglioramenti minimo 1%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Miglioramento massimo 15%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37% di parametri in meno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Inference time </a:t>
            </a: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vicini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Google Shape;68;p14">
            <a:extLst>
              <a:ext uri="{FF2B5EF4-FFF2-40B4-BE49-F238E27FC236}">
                <a16:creationId xmlns:a16="http://schemas.microsoft.com/office/drawing/2014/main" id="{659F72D1-0C4B-86F2-B354-CD5A404A7BF1}"/>
              </a:ext>
            </a:extLst>
          </p:cNvPr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6672751">
            <a:off x="6407029" y="-2596550"/>
            <a:ext cx="3204643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69;p14">
            <a:extLst>
              <a:ext uri="{FF2B5EF4-FFF2-40B4-BE49-F238E27FC236}">
                <a16:creationId xmlns:a16="http://schemas.microsoft.com/office/drawing/2014/main" id="{38755AD2-44CC-7149-50AC-010CA78DD040}"/>
              </a:ext>
            </a:extLst>
          </p:cNvPr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6112956">
            <a:off x="-159792" y="2466951"/>
            <a:ext cx="320464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/>
        </p:nvSpPr>
        <p:spPr>
          <a:xfrm>
            <a:off x="3535200" y="486775"/>
            <a:ext cx="20736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Indice</a:t>
            </a:r>
            <a:endParaRPr sz="40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1351950" y="1646725"/>
            <a:ext cx="585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1432650" y="1571850"/>
            <a:ext cx="6278700" cy="19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0000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it" sz="30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Monocular Depth Estimation</a:t>
            </a:r>
            <a:endParaRPr sz="30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it" sz="3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PyDNet e migrazione</a:t>
            </a:r>
            <a:endParaRPr sz="30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it" sz="3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XiNet e l’</a:t>
            </a:r>
            <a:r>
              <a:rPr lang="it" sz="30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attention</a:t>
            </a:r>
            <a:endParaRPr sz="30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it" sz="3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Ricerca e sviluppo</a:t>
            </a:r>
            <a:endParaRPr sz="30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p14"/>
          <p:cNvSpPr txBox="1">
            <a:spLocks noGrp="1"/>
          </p:cNvSpPr>
          <p:nvPr>
            <p:ph type="sldNum" idx="12"/>
          </p:nvPr>
        </p:nvSpPr>
        <p:spPr>
          <a:xfrm>
            <a:off x="1494151" y="4749900"/>
            <a:ext cx="7649849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Riccardo Toniolo, </a:t>
            </a:r>
            <a:r>
              <a:rPr lang="it" i="1" dirty="0"/>
              <a:t>Deep Learning Techniques for MDE</a:t>
            </a:r>
            <a:r>
              <a:rPr lang="it" dirty="0"/>
              <a:t>, 1 di 16</a:t>
            </a:r>
            <a:endParaRPr dirty="0"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6672751">
            <a:off x="6407029" y="-2596550"/>
            <a:ext cx="3204643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6112956">
            <a:off x="-232619" y="2466951"/>
            <a:ext cx="320464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3934057">
            <a:off x="-2152001" y="1516375"/>
            <a:ext cx="5807006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>
            <a:spLocks noGrp="1"/>
          </p:cNvSpPr>
          <p:nvPr>
            <p:ph type="sldNum" idx="12"/>
          </p:nvPr>
        </p:nvSpPr>
        <p:spPr>
          <a:xfrm>
            <a:off x="1200300" y="4749900"/>
            <a:ext cx="7943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Riccardo Toniolo, </a:t>
            </a:r>
            <a:r>
              <a:rPr lang="it" i="1" dirty="0"/>
              <a:t>Deep Learning Techniques for MDE</a:t>
            </a:r>
            <a:r>
              <a:rPr lang="it" dirty="0"/>
              <a:t>, 2 di 16</a:t>
            </a:r>
            <a:endParaRPr dirty="0"/>
          </a:p>
        </p:txBody>
      </p:sp>
      <p:sp>
        <p:nvSpPr>
          <p:cNvPr id="76" name="Google Shape;76;p15"/>
          <p:cNvSpPr txBox="1"/>
          <p:nvPr/>
        </p:nvSpPr>
        <p:spPr>
          <a:xfrm>
            <a:off x="5144400" y="61050"/>
            <a:ext cx="399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Monocular Depth Estimation</a:t>
            </a:r>
            <a:endParaRPr sz="1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0" y="0"/>
            <a:ext cx="43404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Introduzione al problema</a:t>
            </a:r>
            <a:endParaRPr sz="2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1265117" y="1594574"/>
            <a:ext cx="6613766" cy="195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Metodi tradizionali di misurazione delle profondità</a:t>
            </a:r>
            <a:endParaRPr sz="1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it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Sensori di profondità (e.g. LiDAR)</a:t>
            </a:r>
            <a:endParaRPr sz="1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dirty="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✅</a:t>
            </a:r>
            <a:r>
              <a:rPr lang="it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Facili da usare</a:t>
            </a:r>
            <a:endParaRPr sz="1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dirty="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❌ </a:t>
            </a:r>
            <a:r>
              <a:rPr lang="it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Spesso molto costosi</a:t>
            </a:r>
            <a:endParaRPr sz="1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it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Stereocamere con algoritmi di calcolo delle disparità</a:t>
            </a:r>
            <a:endParaRPr sz="1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dirty="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❌ </a:t>
            </a:r>
            <a:r>
              <a:rPr lang="it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Difficili da usare</a:t>
            </a:r>
            <a:endParaRPr sz="1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dirty="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✅ </a:t>
            </a:r>
            <a:r>
              <a:rPr lang="it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Poco costose (rispetto ai sensori)</a:t>
            </a:r>
            <a:endParaRPr sz="1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732900" y="4749900"/>
            <a:ext cx="8411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Riccardo Toniolo, </a:t>
            </a:r>
            <a:r>
              <a:rPr lang="it" i="1" dirty="0"/>
              <a:t>Deep Learning Techniques for MDE</a:t>
            </a:r>
            <a:r>
              <a:rPr lang="it" dirty="0"/>
              <a:t>, 3 di 16</a:t>
            </a:r>
            <a:endParaRPr dirty="0"/>
          </a:p>
        </p:txBody>
      </p:sp>
      <p:sp>
        <p:nvSpPr>
          <p:cNvPr id="84" name="Google Shape;84;p16"/>
          <p:cNvSpPr txBox="1"/>
          <p:nvPr/>
        </p:nvSpPr>
        <p:spPr>
          <a:xfrm>
            <a:off x="5144400" y="61050"/>
            <a:ext cx="399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Monocular Depth Estimation</a:t>
            </a:r>
            <a:endParaRPr sz="1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0" y="0"/>
            <a:ext cx="43404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Usare il </a:t>
            </a:r>
            <a:r>
              <a:rPr lang="it" sz="2400" b="1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 sz="2400" b="1" i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1558050" y="1448100"/>
            <a:ext cx="60279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Cosa si spera di ottenere?</a:t>
            </a:r>
            <a:endParaRPr sz="1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it-IT" sz="16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Il costo delle fotocamere</a:t>
            </a:r>
            <a:endParaRPr sz="16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it-IT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praticità dei sensori</a:t>
            </a:r>
            <a:endParaRPr sz="1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Deve essere adatto per un sistema </a:t>
            </a:r>
            <a:r>
              <a:rPr lang="it" sz="1900" b="1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embedded</a:t>
            </a:r>
            <a:endParaRPr sz="1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it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Poca memoria</a:t>
            </a:r>
            <a:endParaRPr sz="1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it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Poca energia</a:t>
            </a:r>
            <a:endParaRPr sz="1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it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Poca potenza computazionale</a:t>
            </a:r>
            <a:endParaRPr sz="1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3934057">
            <a:off x="-2152001" y="1516375"/>
            <a:ext cx="5807006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sldNum" idx="12"/>
          </p:nvPr>
        </p:nvSpPr>
        <p:spPr>
          <a:xfrm>
            <a:off x="4158300" y="4749900"/>
            <a:ext cx="4985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Riccardo Toniolo, </a:t>
            </a:r>
            <a:r>
              <a:rPr lang="it" i="1" dirty="0"/>
              <a:t>Deep Learning Techniques for MDE</a:t>
            </a:r>
            <a:r>
              <a:rPr lang="it" dirty="0"/>
              <a:t>, 4 di 16</a:t>
            </a:r>
            <a:endParaRPr dirty="0"/>
          </a:p>
        </p:txBody>
      </p:sp>
      <p:sp>
        <p:nvSpPr>
          <p:cNvPr id="93" name="Google Shape;93;p17"/>
          <p:cNvSpPr txBox="1"/>
          <p:nvPr/>
        </p:nvSpPr>
        <p:spPr>
          <a:xfrm>
            <a:off x="5144400" y="61050"/>
            <a:ext cx="399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PyDNet e migrazione</a:t>
            </a:r>
            <a:endParaRPr sz="1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0" y="0"/>
            <a:ext cx="43404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Il modello</a:t>
            </a:r>
            <a:endParaRPr sz="2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rcRect t="3014" b="1552"/>
          <a:stretch/>
        </p:blipFill>
        <p:spPr>
          <a:xfrm>
            <a:off x="470106" y="526238"/>
            <a:ext cx="2545655" cy="42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3847041" y="1302187"/>
            <a:ext cx="4562400" cy="253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 dirty="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✅ </a:t>
            </a:r>
            <a:r>
              <a:rPr lang="it" sz="19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Efficiente</a:t>
            </a:r>
            <a:endParaRPr sz="1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-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Modello molto piccolo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Sfrutta solo operazioni lineari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 dirty="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✅ </a:t>
            </a:r>
            <a:r>
              <a:rPr lang="it" sz="19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Buona efficacia</a:t>
            </a:r>
            <a:endParaRPr sz="1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Buoni risultati qualitativi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Risultati quantitativi vicini allo stato dell’arte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 dirty="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❌ </a:t>
            </a:r>
            <a:r>
              <a:rPr lang="it" sz="19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Implementato in TensorFlow 1.8</a:t>
            </a:r>
            <a:endParaRPr sz="1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Versione deprecata del framework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Incompatibile con versioni di CUDA attuali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8100022">
            <a:off x="5861131" y="-98269"/>
            <a:ext cx="3883781" cy="267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CBD4F8B-4F7D-9782-D7FC-7D942ABACB6D}"/>
              </a:ext>
            </a:extLst>
          </p:cNvPr>
          <p:cNvSpPr txBox="1"/>
          <p:nvPr/>
        </p:nvSpPr>
        <p:spPr>
          <a:xfrm>
            <a:off x="1335610" y="4823588"/>
            <a:ext cx="8146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000" dirty="0">
                <a:latin typeface="Montserrat" pitchFamily="2" charset="77"/>
                <a:hlinkClick r:id="rId5"/>
              </a:rPr>
              <a:t>paper</a:t>
            </a:r>
            <a:r>
              <a:rPr lang="it-IT" sz="1000" dirty="0">
                <a:latin typeface="Montserrat" pitchFamily="2" charset="77"/>
              </a:rPr>
              <a:t> (V1)</a:t>
            </a:r>
            <a:endParaRPr lang="it-IT" dirty="0">
              <a:latin typeface="Montserrat" pitchFamily="2" charset="7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sldNum" idx="12"/>
          </p:nvPr>
        </p:nvSpPr>
        <p:spPr>
          <a:xfrm>
            <a:off x="2288100" y="4749900"/>
            <a:ext cx="68559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Riccardo Toniolo, </a:t>
            </a:r>
            <a:r>
              <a:rPr lang="it" i="1" dirty="0"/>
              <a:t>Deep Learning Techniques for MDE</a:t>
            </a:r>
            <a:r>
              <a:rPr lang="it" dirty="0"/>
              <a:t>, 6 di 16</a:t>
            </a:r>
            <a:endParaRPr dirty="0"/>
          </a:p>
        </p:txBody>
      </p:sp>
      <p:sp>
        <p:nvSpPr>
          <p:cNvPr id="103" name="Google Shape;103;p18"/>
          <p:cNvSpPr txBox="1"/>
          <p:nvPr/>
        </p:nvSpPr>
        <p:spPr>
          <a:xfrm>
            <a:off x="5144400" y="61050"/>
            <a:ext cx="399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PyDNet e migrazione</a:t>
            </a:r>
            <a:endParaRPr sz="1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0" y="0"/>
            <a:ext cx="43404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migrazione (1/3)</a:t>
            </a:r>
            <a:endParaRPr sz="2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1926325" y="1587600"/>
            <a:ext cx="693600" cy="83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200">
                <a:solidFill>
                  <a:schemeClr val="dk2"/>
                </a:solidFill>
              </a:rPr>
              <a:t>📤</a:t>
            </a:r>
            <a:endParaRPr sz="4200">
              <a:solidFill>
                <a:schemeClr val="dk2"/>
              </a:solidFill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6796030" y="1587600"/>
            <a:ext cx="693600" cy="83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200">
                <a:solidFill>
                  <a:schemeClr val="dk2"/>
                </a:solidFill>
              </a:rPr>
              <a:t>🤖</a:t>
            </a:r>
            <a:endParaRPr sz="4200">
              <a:solidFill>
                <a:schemeClr val="dk2"/>
              </a:solidFill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1566925" y="2271950"/>
            <a:ext cx="1412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Dataset</a:t>
            </a:r>
            <a:endParaRPr sz="1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6533830" y="2271950"/>
            <a:ext cx="1218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Modelli</a:t>
            </a:r>
            <a:endParaRPr sz="1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548297" y="2748949"/>
            <a:ext cx="3455405" cy="1384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Unità che approvvigiona i dati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b="1" dirty="0">
                <a:solidFill>
                  <a:schemeClr val="dk1"/>
                </a:solidFill>
                <a:latin typeface="Montserrat SemiBold" pitchFamily="2" charset="77"/>
                <a:ea typeface="Montserrat"/>
                <a:cs typeface="Montserrat"/>
                <a:sym typeface="Montserrat"/>
              </a:rPr>
              <a:t>Reso più veloce </a:t>
            </a: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sfruttando: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Pandas: lettura dei file testuali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Pillow: lettura delle immagini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-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LOC</a:t>
            </a:r>
            <a:r>
              <a:rPr lang="it-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217</a:t>
            </a:r>
          </a:p>
        </p:txBody>
      </p:sp>
      <p:sp>
        <p:nvSpPr>
          <p:cNvPr id="110" name="Google Shape;110;p18"/>
          <p:cNvSpPr txBox="1"/>
          <p:nvPr/>
        </p:nvSpPr>
        <p:spPr>
          <a:xfrm>
            <a:off x="5646362" y="2748949"/>
            <a:ext cx="2992936" cy="1305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Modelli effettivi da allenare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b="1" dirty="0">
                <a:solidFill>
                  <a:schemeClr val="dk1"/>
                </a:solidFill>
                <a:latin typeface="Montserrat SemiBold" pitchFamily="2" charset="77"/>
                <a:ea typeface="Montserrat"/>
                <a:cs typeface="Montserrat"/>
                <a:sym typeface="Montserrat"/>
              </a:rPr>
              <a:t>Reso più leggibile</a:t>
            </a: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sfruttando: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○"/>
            </a:pPr>
            <a:r>
              <a:rPr lang="it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torch.nn.Module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○"/>
            </a:pPr>
            <a:r>
              <a:rPr lang="it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torch.nn.Sequential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-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LOC</a:t>
            </a:r>
            <a:r>
              <a:rPr lang="it-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362</a:t>
            </a:r>
            <a:endParaRPr lang="it-IT" sz="12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-8100022">
            <a:off x="5861550" y="-223105"/>
            <a:ext cx="3883781" cy="2679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sldNum" idx="12"/>
          </p:nvPr>
        </p:nvSpPr>
        <p:spPr>
          <a:xfrm>
            <a:off x="2379600" y="4749900"/>
            <a:ext cx="6764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Riccardo Toniolo, </a:t>
            </a:r>
            <a:r>
              <a:rPr lang="it" i="1" dirty="0"/>
              <a:t>Deep Learning Techniques for MDE</a:t>
            </a:r>
            <a:r>
              <a:rPr lang="it" dirty="0"/>
              <a:t>, 7 di 16</a:t>
            </a:r>
            <a:endParaRPr dirty="0"/>
          </a:p>
        </p:txBody>
      </p:sp>
      <p:sp>
        <p:nvSpPr>
          <p:cNvPr id="117" name="Google Shape;117;p19"/>
          <p:cNvSpPr txBox="1"/>
          <p:nvPr/>
        </p:nvSpPr>
        <p:spPr>
          <a:xfrm>
            <a:off x="5144400" y="61050"/>
            <a:ext cx="399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PyDNet e migrazione</a:t>
            </a:r>
            <a:endParaRPr sz="1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0" y="0"/>
            <a:ext cx="43404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migrazione (2/3)</a:t>
            </a:r>
            <a:endParaRPr sz="2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1924800" y="1589200"/>
            <a:ext cx="693600" cy="83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⚙️</a:t>
            </a:r>
            <a:endParaRPr sz="4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6795600" y="1589197"/>
            <a:ext cx="693600" cy="83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🏋🏻‍♂️</a:t>
            </a:r>
            <a:endParaRPr sz="4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1197822" y="2267322"/>
            <a:ext cx="2147556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Configurazione</a:t>
            </a:r>
            <a:endParaRPr sz="1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6225300" y="2267322"/>
            <a:ext cx="1834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Allenamento</a:t>
            </a:r>
            <a:endParaRPr sz="1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290275" y="2744328"/>
            <a:ext cx="3922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Unità che configura modelli e procedure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b="1" dirty="0">
                <a:solidFill>
                  <a:schemeClr val="dk1"/>
                </a:solidFill>
                <a:latin typeface="Montserrat SemiBold" pitchFamily="2" charset="77"/>
                <a:ea typeface="Montserrat"/>
                <a:cs typeface="Montserrat"/>
                <a:sym typeface="Montserrat"/>
              </a:rPr>
              <a:t>Reso più comodo</a:t>
            </a: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sostituendo comandi da terminale con oggetti di configurazione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LOC</a:t>
            </a: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303</a:t>
            </a:r>
            <a:endParaRPr sz="12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5202186" y="2744328"/>
            <a:ext cx="3880428" cy="1174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Procedura di allenamento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b="1" dirty="0">
                <a:solidFill>
                  <a:schemeClr val="dk1"/>
                </a:solidFill>
                <a:latin typeface="Montserrat SemiBold" pitchFamily="2" charset="77"/>
                <a:ea typeface="Montserrat"/>
                <a:cs typeface="Montserrat"/>
                <a:sym typeface="Montserrat"/>
              </a:rPr>
              <a:t>Migliorata la leggibilità</a:t>
            </a: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delle </a:t>
            </a: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loss function</a:t>
            </a: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b="1" dirty="0">
                <a:solidFill>
                  <a:schemeClr val="dk1"/>
                </a:solidFill>
                <a:latin typeface="Montserrat SemiBold" pitchFamily="2" charset="77"/>
                <a:ea typeface="Montserrat"/>
                <a:cs typeface="Montserrat"/>
                <a:sym typeface="Montserrat"/>
              </a:rPr>
              <a:t>Migliorato il salvataggio</a:t>
            </a: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dei </a:t>
            </a: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checkpoint</a:t>
            </a:r>
            <a:endParaRPr lang="it"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LOC</a:t>
            </a: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518</a:t>
            </a:r>
            <a:endParaRPr sz="12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-8100022">
            <a:off x="5861550" y="-223105"/>
            <a:ext cx="3883781" cy="2679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sldNum" idx="12"/>
          </p:nvPr>
        </p:nvSpPr>
        <p:spPr>
          <a:xfrm>
            <a:off x="3426600" y="4749900"/>
            <a:ext cx="5717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Riccardo Toniolo, </a:t>
            </a:r>
            <a:r>
              <a:rPr lang="it" i="1" dirty="0"/>
              <a:t>Deep Learning Techniques for MDE</a:t>
            </a:r>
            <a:r>
              <a:rPr lang="it" dirty="0"/>
              <a:t>, 8 di 16</a:t>
            </a:r>
            <a:endParaRPr dirty="0"/>
          </a:p>
        </p:txBody>
      </p:sp>
      <p:sp>
        <p:nvSpPr>
          <p:cNvPr id="131" name="Google Shape;131;p20"/>
          <p:cNvSpPr txBox="1"/>
          <p:nvPr/>
        </p:nvSpPr>
        <p:spPr>
          <a:xfrm>
            <a:off x="5144400" y="61050"/>
            <a:ext cx="399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PyDNet e migrazione</a:t>
            </a:r>
            <a:endParaRPr sz="1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0" y="0"/>
            <a:ext cx="43404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migrazione (3/3)</a:t>
            </a:r>
            <a:endParaRPr sz="2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1924800" y="1574463"/>
            <a:ext cx="693600" cy="83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200">
                <a:solidFill>
                  <a:schemeClr val="dk2"/>
                </a:solidFill>
              </a:rPr>
              <a:t>💻</a:t>
            </a:r>
            <a:endParaRPr sz="4200">
              <a:solidFill>
                <a:schemeClr val="dk2"/>
              </a:solidFill>
            </a:endParaRPr>
          </a:p>
        </p:txBody>
      </p:sp>
      <p:sp>
        <p:nvSpPr>
          <p:cNvPr id="134" name="Google Shape;134;p20"/>
          <p:cNvSpPr txBox="1"/>
          <p:nvPr/>
        </p:nvSpPr>
        <p:spPr>
          <a:xfrm>
            <a:off x="6797388" y="1574463"/>
            <a:ext cx="693600" cy="83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200">
                <a:solidFill>
                  <a:schemeClr val="dk2"/>
                </a:solidFill>
              </a:rPr>
              <a:t>📊</a:t>
            </a:r>
            <a:endParaRPr sz="4200">
              <a:solidFill>
                <a:schemeClr val="dk2"/>
              </a:solidFill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1483500" y="2285638"/>
            <a:ext cx="1576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Utilizzo</a:t>
            </a:r>
            <a:endParaRPr sz="1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6298488" y="2285638"/>
            <a:ext cx="1691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Valutazione</a:t>
            </a:r>
            <a:endParaRPr sz="1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313470" y="2761757"/>
            <a:ext cx="3916260" cy="115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Procedura di utilizzo del modello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Migrato l’utilizzo mediante terminale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Migrato l’utilizzo mediante </a:t>
            </a: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live</a:t>
            </a: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webcam</a:t>
            </a:r>
            <a:endParaRPr sz="12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b="1" dirty="0">
                <a:solidFill>
                  <a:schemeClr val="dk1"/>
                </a:solidFill>
                <a:latin typeface="Montserrat SemiBold" pitchFamily="2" charset="77"/>
                <a:ea typeface="Montserrat"/>
                <a:cs typeface="Montserrat"/>
                <a:sym typeface="Montserrat"/>
              </a:rPr>
              <a:t>Implementato l’utilizzo mediante modulo importabile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LOC</a:t>
            </a: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370</a:t>
            </a:r>
            <a:endParaRPr sz="12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5417538" y="2762650"/>
            <a:ext cx="3453300" cy="115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Procedura di </a:t>
            </a: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testing</a:t>
            </a: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 validazione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Riscrittura della procedura di </a:t>
            </a: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testing</a:t>
            </a: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it" sz="1200" b="1" dirty="0">
                <a:solidFill>
                  <a:schemeClr val="dk1"/>
                </a:solidFill>
                <a:latin typeface="Montserrat SemiBold" pitchFamily="2" charset="77"/>
                <a:ea typeface="Montserrat"/>
                <a:cs typeface="Montserrat"/>
                <a:sym typeface="Montserrat"/>
              </a:rPr>
              <a:t>retrocompatibile</a:t>
            </a: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con la procedura di validazione originale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LOC</a:t>
            </a: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134</a:t>
            </a:r>
            <a:endParaRPr sz="12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-8100022">
            <a:off x="5861550" y="-223105"/>
            <a:ext cx="3883781" cy="2679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>
            <a:spLocks noGrp="1"/>
          </p:cNvSpPr>
          <p:nvPr>
            <p:ph type="sldNum" idx="12"/>
          </p:nvPr>
        </p:nvSpPr>
        <p:spPr>
          <a:xfrm>
            <a:off x="3111300" y="4749900"/>
            <a:ext cx="6032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Riccardo Toniolo,</a:t>
            </a:r>
            <a:r>
              <a:rPr lang="it" i="1" dirty="0"/>
              <a:t> Deep Learning Techniques for MDE</a:t>
            </a:r>
            <a:r>
              <a:rPr lang="it" dirty="0"/>
              <a:t>, 9 di 16</a:t>
            </a:r>
            <a:endParaRPr dirty="0"/>
          </a:p>
        </p:txBody>
      </p:sp>
      <p:sp>
        <p:nvSpPr>
          <p:cNvPr id="145" name="Google Shape;145;p21"/>
          <p:cNvSpPr txBox="1"/>
          <p:nvPr/>
        </p:nvSpPr>
        <p:spPr>
          <a:xfrm>
            <a:off x="5144400" y="61050"/>
            <a:ext cx="399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PyDNet e migrazione</a:t>
            </a:r>
            <a:endParaRPr sz="1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1"/>
          <p:cNvSpPr txBox="1"/>
          <p:nvPr/>
        </p:nvSpPr>
        <p:spPr>
          <a:xfrm>
            <a:off x="0" y="0"/>
            <a:ext cx="43404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 risultati</a:t>
            </a:r>
            <a:endParaRPr sz="2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21"/>
          <p:cNvSpPr txBox="1">
            <a:spLocks noGrp="1"/>
          </p:cNvSpPr>
          <p:nvPr>
            <p:ph type="sldNum" idx="12"/>
          </p:nvPr>
        </p:nvSpPr>
        <p:spPr>
          <a:xfrm>
            <a:off x="12870" y="4749900"/>
            <a:ext cx="527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solidFill>
                  <a:schemeClr val="dk1"/>
                </a:solidFill>
              </a:rPr>
              <a:t>PDV1 = PyDNet V1, CS = CityScapes, </a:t>
            </a:r>
            <a:r>
              <a:rPr lang="it" i="1" dirty="0">
                <a:solidFill>
                  <a:schemeClr val="dk1"/>
                </a:solidFill>
              </a:rPr>
              <a:t>N</a:t>
            </a:r>
            <a:r>
              <a:rPr lang="it" dirty="0">
                <a:solidFill>
                  <a:schemeClr val="dk1"/>
                </a:solidFill>
              </a:rPr>
              <a:t> = Numero di epoche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9313" y="560388"/>
            <a:ext cx="7043124" cy="124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9325" y="1967525"/>
            <a:ext cx="7043102" cy="1227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9325" y="3355762"/>
            <a:ext cx="7043102" cy="122734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1"/>
          <p:cNvSpPr txBox="1"/>
          <p:nvPr/>
        </p:nvSpPr>
        <p:spPr>
          <a:xfrm>
            <a:off x="535078" y="1319188"/>
            <a:ext cx="115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KITTY 50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" name="Google Shape;152;p21"/>
          <p:cNvSpPr txBox="1"/>
          <p:nvPr/>
        </p:nvSpPr>
        <p:spPr>
          <a:xfrm>
            <a:off x="535078" y="2724325"/>
            <a:ext cx="115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CS+KITTY 50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" name="Google Shape;153;p21"/>
          <p:cNvSpPr txBox="1"/>
          <p:nvPr/>
        </p:nvSpPr>
        <p:spPr>
          <a:xfrm>
            <a:off x="535078" y="4129450"/>
            <a:ext cx="115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KITTY 200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380187-7E08-F791-CF21-215595A78517}"/>
              </a:ext>
            </a:extLst>
          </p:cNvPr>
          <p:cNvSpPr txBox="1"/>
          <p:nvPr/>
        </p:nvSpPr>
        <p:spPr>
          <a:xfrm>
            <a:off x="179770" y="134665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✅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A3E7D47-0C92-8FA4-84FB-2BBBB9118A48}"/>
              </a:ext>
            </a:extLst>
          </p:cNvPr>
          <p:cNvSpPr txBox="1"/>
          <p:nvPr/>
        </p:nvSpPr>
        <p:spPr>
          <a:xfrm>
            <a:off x="179758" y="275177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✅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AF5407F-F8FE-C584-6629-818B603FDE31}"/>
              </a:ext>
            </a:extLst>
          </p:cNvPr>
          <p:cNvSpPr txBox="1"/>
          <p:nvPr/>
        </p:nvSpPr>
        <p:spPr>
          <a:xfrm>
            <a:off x="179758" y="4151752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✅</a:t>
            </a:r>
            <a:endParaRPr lang="it-IT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5853</TotalTime>
  <Words>819</Words>
  <Application>Microsoft Macintosh PowerPoint</Application>
  <PresentationFormat>Presentazione su schermo (16:9)</PresentationFormat>
  <Paragraphs>181</Paragraphs>
  <Slides>16</Slides>
  <Notes>16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3" baseType="lpstr">
      <vt:lpstr>Montserrat</vt:lpstr>
      <vt:lpstr>Cambria Math</vt:lpstr>
      <vt:lpstr>Montserrat Medium</vt:lpstr>
      <vt:lpstr>Courier New</vt:lpstr>
      <vt:lpstr>Arial</vt:lpstr>
      <vt:lpstr>Montserrat SemiBold</vt:lpstr>
      <vt:lpstr>Simple Light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Riccardo Toniolo</cp:lastModifiedBy>
  <cp:revision>6</cp:revision>
  <dcterms:modified xsi:type="dcterms:W3CDTF">2024-08-29T16:10:27Z</dcterms:modified>
</cp:coreProperties>
</file>